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145706532" r:id="rId3"/>
    <p:sldId id="2145706541" r:id="rId4"/>
    <p:sldId id="741" r:id="rId5"/>
    <p:sldId id="2145706542" r:id="rId6"/>
    <p:sldId id="2145706530" r:id="rId7"/>
    <p:sldId id="2145706544" r:id="rId8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9428" autoAdjust="0"/>
  </p:normalViewPr>
  <p:slideViewPr>
    <p:cSldViewPr snapToGrid="0">
      <p:cViewPr varScale="1">
        <p:scale>
          <a:sx n="63" d="100"/>
          <a:sy n="63" d="100"/>
        </p:scale>
        <p:origin x="91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South Africa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691720160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B1-4990-A30C-D713D7C3649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Uganda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207876602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2B1-4990-A30C-D713D7C3649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Mozambique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General</c:formatCode>
                <c:ptCount val="1"/>
                <c:pt idx="0">
                  <c:v>168245991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B1-4990-A30C-D713D7C36492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Ethiopia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General</c:formatCode>
                <c:ptCount val="1"/>
                <c:pt idx="0">
                  <c:v>131000000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2B1-4990-A30C-D713D7C3649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Malawi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</c:formatCode>
                <c:ptCount val="1"/>
                <c:pt idx="0">
                  <c:v>130991775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2B1-4990-A30C-D713D7C36492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Zimbabwe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General</c:formatCode>
                <c:ptCount val="1"/>
                <c:pt idx="0">
                  <c:v>127619341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2B1-4990-A30C-D713D7C36492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Tanzania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General</c:formatCode>
                <c:ptCount val="1"/>
                <c:pt idx="0">
                  <c:v>109155900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2B1-4990-A30C-D713D7C36492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Côte d'Ivoire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</c:f>
              <c:numCache>
                <c:formatCode>General</c:formatCode>
                <c:ptCount val="1"/>
                <c:pt idx="0">
                  <c:v>50438410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2B1-4990-A30C-D713D7C36492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Ghana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</c:f>
              <c:numCache>
                <c:formatCode>General</c:formatCode>
                <c:ptCount val="1"/>
                <c:pt idx="0">
                  <c:v>39217062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2B1-4990-A30C-D713D7C36492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Kenya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Sheet1!$B$11</c:f>
              <c:numCache>
                <c:formatCode>General</c:formatCode>
                <c:ptCount val="1"/>
                <c:pt idx="0">
                  <c:v>35921928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2B1-4990-A30C-D713D7C36492}"/>
            </c:ext>
          </c:extLst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Rwanda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Sheet1!$B$12</c:f>
              <c:numCache>
                <c:formatCode>General</c:formatCode>
                <c:ptCount val="1"/>
                <c:pt idx="0">
                  <c:v>29794225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2B1-4990-A30C-D713D7C36492}"/>
            </c:ext>
          </c:extLst>
        </c:ser>
        <c:ser>
          <c:idx val="11"/>
          <c:order val="11"/>
          <c:tx>
            <c:strRef>
              <c:f>Sheet1!$A$13</c:f>
              <c:strCache>
                <c:ptCount val="1"/>
                <c:pt idx="0">
                  <c:v>Namibia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Sheet1!$B$13</c:f>
              <c:numCache>
                <c:formatCode>General</c:formatCode>
                <c:ptCount val="1"/>
                <c:pt idx="0">
                  <c:v>26633376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2B1-4990-A30C-D713D7C36492}"/>
            </c:ext>
          </c:extLst>
        </c:ser>
        <c:ser>
          <c:idx val="12"/>
          <c:order val="12"/>
          <c:tx>
            <c:strRef>
              <c:f>Sheet1!$A$14</c:f>
              <c:strCache>
                <c:ptCount val="1"/>
                <c:pt idx="0">
                  <c:v>Zambia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Sheet1!$B$14</c:f>
              <c:numCache>
                <c:formatCode>0</c:formatCode>
                <c:ptCount val="1"/>
                <c:pt idx="0">
                  <c:v>21479580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2B1-4990-A30C-D713D7C36492}"/>
            </c:ext>
          </c:extLst>
        </c:ser>
        <c:ser>
          <c:idx val="13"/>
          <c:order val="13"/>
          <c:tx>
            <c:strRef>
              <c:f>Sheet1!$A$15</c:f>
              <c:strCache>
                <c:ptCount val="1"/>
                <c:pt idx="0">
                  <c:v>Togo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Sheet1!$B$15</c:f>
              <c:numCache>
                <c:formatCode>General</c:formatCode>
                <c:ptCount val="1"/>
                <c:pt idx="0">
                  <c:v>17549360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E2B1-4990-A30C-D713D7C36492}"/>
            </c:ext>
          </c:extLst>
        </c:ser>
        <c:ser>
          <c:idx val="14"/>
          <c:order val="14"/>
          <c:tx>
            <c:strRef>
              <c:f>Sheet1!$A$16</c:f>
              <c:strCache>
                <c:ptCount val="1"/>
                <c:pt idx="0">
                  <c:v>South Sudan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Sheet1!$B$16</c:f>
              <c:numCache>
                <c:formatCode>General</c:formatCode>
                <c:ptCount val="1"/>
                <c:pt idx="0">
                  <c:v>15213000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2B1-4990-A30C-D713D7C36492}"/>
            </c:ext>
          </c:extLst>
        </c:ser>
        <c:ser>
          <c:idx val="15"/>
          <c:order val="15"/>
          <c:tx>
            <c:strRef>
              <c:f>Sheet1!$A$17</c:f>
              <c:strCache>
                <c:ptCount val="1"/>
                <c:pt idx="0">
                  <c:v>Burkina Faso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Sheet1!$B$17</c:f>
              <c:numCache>
                <c:formatCode>General</c:formatCode>
                <c:ptCount val="1"/>
                <c:pt idx="0">
                  <c:v>13955204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E2B1-4990-A30C-D713D7C36492}"/>
            </c:ext>
          </c:extLst>
        </c:ser>
        <c:ser>
          <c:idx val="16"/>
          <c:order val="16"/>
          <c:tx>
            <c:strRef>
              <c:f>Sheet1!$A$18</c:f>
              <c:strCache>
                <c:ptCount val="1"/>
                <c:pt idx="0">
                  <c:v>Angola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Sheet1!$B$18</c:f>
              <c:numCache>
                <c:formatCode>General</c:formatCode>
                <c:ptCount val="1"/>
                <c:pt idx="0">
                  <c:v>13654687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E2B1-4990-A30C-D713D7C36492}"/>
            </c:ext>
          </c:extLst>
        </c:ser>
        <c:ser>
          <c:idx val="17"/>
          <c:order val="17"/>
          <c:tx>
            <c:strRef>
              <c:f>Sheet1!$A$19</c:f>
              <c:strCache>
                <c:ptCount val="1"/>
                <c:pt idx="0">
                  <c:v>Guinea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Sheet1!$B$19</c:f>
              <c:numCache>
                <c:formatCode>General</c:formatCode>
                <c:ptCount val="1"/>
                <c:pt idx="0">
                  <c:v>12871172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E2B1-4990-A30C-D713D7C36492}"/>
            </c:ext>
          </c:extLst>
        </c:ser>
        <c:ser>
          <c:idx val="18"/>
          <c:order val="18"/>
          <c:tx>
            <c:strRef>
              <c:f>Sheet1!$A$20</c:f>
              <c:strCache>
                <c:ptCount val="1"/>
                <c:pt idx="0">
                  <c:v>Senegal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Sheet1!$B$20</c:f>
              <c:numCache>
                <c:formatCode>General</c:formatCode>
                <c:ptCount val="1"/>
                <c:pt idx="0">
                  <c:v>12673600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E2B1-4990-A30C-D713D7C36492}"/>
            </c:ext>
          </c:extLst>
        </c:ser>
        <c:ser>
          <c:idx val="19"/>
          <c:order val="19"/>
          <c:tx>
            <c:strRef>
              <c:f>Sheet1!$A$21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Sheet1!$B$21</c:f>
              <c:numCache>
                <c:formatCode>General</c:formatCode>
                <c:ptCount val="1"/>
                <c:pt idx="0">
                  <c:v>12121372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E2B1-4990-A30C-D713D7C36492}"/>
            </c:ext>
          </c:extLst>
        </c:ser>
        <c:ser>
          <c:idx val="20"/>
          <c:order val="20"/>
          <c:tx>
            <c:strRef>
              <c:f>Sheet1!$A$22</c:f>
              <c:strCache>
                <c:ptCount val="1"/>
                <c:pt idx="0">
                  <c:v>Benin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Sheet1!$B$22</c:f>
              <c:numCache>
                <c:formatCode>General</c:formatCode>
                <c:ptCount val="1"/>
                <c:pt idx="0">
                  <c:v>9035817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E2B1-4990-A30C-D713D7C36492}"/>
            </c:ext>
          </c:extLst>
        </c:ser>
        <c:ser>
          <c:idx val="21"/>
          <c:order val="21"/>
          <c:tx>
            <c:strRef>
              <c:f>Sheet1!$A$23</c:f>
              <c:strCache>
                <c:ptCount val="1"/>
                <c:pt idx="0">
                  <c:v>Lesotho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Sheet1!$B$23</c:f>
              <c:numCache>
                <c:formatCode>General</c:formatCode>
                <c:ptCount val="1"/>
                <c:pt idx="0">
                  <c:v>4939920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E2B1-4990-A30C-D713D7C36492}"/>
            </c:ext>
          </c:extLst>
        </c:ser>
        <c:ser>
          <c:idx val="22"/>
          <c:order val="22"/>
          <c:tx>
            <c:strRef>
              <c:f>Sheet1!$A$24</c:f>
              <c:strCache>
                <c:ptCount val="1"/>
                <c:pt idx="0">
                  <c:v>Eswatini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Sheet1!$B$24</c:f>
              <c:numCache>
                <c:formatCode>General</c:formatCode>
                <c:ptCount val="1"/>
                <c:pt idx="0">
                  <c:v>4743720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E2B1-4990-A30C-D713D7C36492}"/>
            </c:ext>
          </c:extLst>
        </c:ser>
        <c:ser>
          <c:idx val="23"/>
          <c:order val="23"/>
          <c:tx>
            <c:strRef>
              <c:f>Sheet1!$A$25</c:f>
              <c:strCache>
                <c:ptCount val="1"/>
                <c:pt idx="0">
                  <c:v>DRC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Sheet1!$B$25</c:f>
              <c:numCache>
                <c:formatCode>General</c:formatCode>
                <c:ptCount val="1"/>
                <c:pt idx="0">
                  <c:v>3364876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2B1-4990-A30C-D713D7C36492}"/>
            </c:ext>
          </c:extLst>
        </c:ser>
        <c:ser>
          <c:idx val="24"/>
          <c:order val="24"/>
          <c:tx>
            <c:strRef>
              <c:f>Sheet1!$A$26</c:f>
              <c:strCache>
                <c:ptCount val="1"/>
                <c:pt idx="0">
                  <c:v>Niger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Sheet1!$B$26</c:f>
              <c:numCache>
                <c:formatCode>General</c:formatCode>
                <c:ptCount val="1"/>
                <c:pt idx="0">
                  <c:v>2025045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E2B1-4990-A30C-D713D7C36492}"/>
            </c:ext>
          </c:extLst>
        </c:ser>
        <c:ser>
          <c:idx val="25"/>
          <c:order val="25"/>
          <c:tx>
            <c:strRef>
              <c:f>Sheet1!$A$27</c:f>
              <c:strCache>
                <c:ptCount val="1"/>
                <c:pt idx="0">
                  <c:v>Burundi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Sheet1!$B$27</c:f>
              <c:numCache>
                <c:formatCode>General</c:formatCode>
                <c:ptCount val="1"/>
                <c:pt idx="0">
                  <c:v>1021645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E2B1-4990-A30C-D713D7C36492}"/>
            </c:ext>
          </c:extLst>
        </c:ser>
        <c:ser>
          <c:idx val="26"/>
          <c:order val="26"/>
          <c:tx>
            <c:strRef>
              <c:f>Sheet1!$A$28</c:f>
              <c:strCache>
                <c:ptCount val="1"/>
                <c:pt idx="0">
                  <c:v>Bhutan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Sheet1!$B$28</c:f>
              <c:numCache>
                <c:formatCode>General</c:formatCode>
                <c:ptCount val="1"/>
                <c:pt idx="0">
                  <c:v>214369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E2B1-4990-A30C-D713D7C36492}"/>
            </c:ext>
          </c:extLst>
        </c:ser>
        <c:ser>
          <c:idx val="27"/>
          <c:order val="27"/>
          <c:tx>
            <c:strRef>
              <c:f>Sheet1!$A$29</c:f>
              <c:strCache>
                <c:ptCount val="1"/>
                <c:pt idx="0">
                  <c:v>Djibouti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Sheet1!$B$29</c:f>
              <c:numCache>
                <c:formatCode>General</c:formatCode>
                <c:ptCount val="1"/>
                <c:pt idx="0">
                  <c:v>68478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E2B1-4990-A30C-D713D7C364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04274927"/>
        <c:axId val="1204291727"/>
      </c:barChart>
      <c:catAx>
        <c:axId val="1204274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04291727"/>
        <c:crosses val="autoZero"/>
        <c:auto val="1"/>
        <c:lblAlgn val="ctr"/>
        <c:lblOffset val="100"/>
        <c:noMultiLvlLbl val="0"/>
      </c:catAx>
      <c:valAx>
        <c:axId val="1204291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4274927"/>
        <c:crosses val="autoZero"/>
        <c:crossBetween val="between"/>
        <c:dispUnits>
          <c:builtInUnit val="b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521178059264327"/>
          <c:y val="2.6047638023948799E-2"/>
          <c:w val="0.2375418425957625"/>
          <c:h val="0.950541820691127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5B319-20C4-484D-A45B-6C9EB2BFA4EB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84396-9A07-4570-A317-73EF03B02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65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4A5805-7970-4D0D-8F46-E59AD9EA70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91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an important topics as almost 2 billion condoms were distributed in 2024 in sub-Saharan Africa.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84396-9A07-4570-A317-73EF03B0270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99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Trends in condom use vary by country but most show stable or declining trends.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84396-9A07-4570-A317-73EF03B0270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5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4274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16899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247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0090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2212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1772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85250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19945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40798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39736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6585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02/09/2026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8616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952500" y="297456"/>
            <a:ext cx="10287000" cy="60483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none" lIns="180000" tIns="180000"/>
          <a:lstStyle>
            <a:lvl1pPr marL="177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8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24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1724025" y="980729"/>
            <a:ext cx="8743950" cy="3456383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Prevention Needs Tool</a:t>
            </a:r>
            <a:br>
              <a:rPr lang="en-US" altLang="en-US" dirty="0">
                <a:solidFill>
                  <a:schemeClr val="bg1"/>
                </a:solidFill>
              </a:rPr>
            </a:br>
            <a:r>
              <a:rPr lang="en-US" altLang="en-US" sz="2400" dirty="0">
                <a:solidFill>
                  <a:schemeClr val="bg1"/>
                </a:solidFill>
              </a:rPr>
              <a:t>Condom Targets and Assumptions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2423592" y="4797152"/>
            <a:ext cx="7200900" cy="1251223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February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827E7-8383-99E3-CDE7-EA0B01A32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98D56-B315-A27B-DF8E-09FF9114F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dirty="0"/>
              <a:t>: To assist country teams to estimate the condom needs to achieve their targets for key prevention programs</a:t>
            </a:r>
          </a:p>
          <a:p>
            <a:r>
              <a:rPr lang="en-US" b="1" dirty="0"/>
              <a:t>Approach</a:t>
            </a:r>
            <a:r>
              <a:rPr lang="en-US" dirty="0"/>
              <a:t>: Set 2030 targets by population group </a:t>
            </a: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EB5D4E-FD4F-6915-4638-EBA6B2900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9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67AA0-A7A6-8DDD-E9EC-8A90F9D0D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6455"/>
          </a:xfrm>
        </p:spPr>
        <p:txBody>
          <a:bodyPr>
            <a:normAutofit fontScale="90000"/>
          </a:bodyPr>
          <a:lstStyle/>
          <a:p>
            <a:r>
              <a:rPr lang="en-US" dirty="0"/>
              <a:t>Why is this important? Almost 2 billion condoms were distributed in countries in SSA in 2024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8787328-F36C-5C4D-75F9-8D85F59630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022372"/>
              </p:ext>
            </p:extLst>
          </p:nvPr>
        </p:nvGraphicFramePr>
        <p:xfrm>
          <a:off x="838200" y="1361440"/>
          <a:ext cx="10515600" cy="5131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0943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BE87E-F6F6-6B2F-79CE-400C5497A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20FFF5-D0A6-1CAA-322B-045641606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919" y="229158"/>
            <a:ext cx="11746523" cy="599517"/>
          </a:xfrm>
        </p:spPr>
        <p:txBody>
          <a:bodyPr>
            <a:noAutofit/>
          </a:bodyPr>
          <a:lstStyle/>
          <a:p>
            <a:r>
              <a:rPr lang="en-US" sz="2800" dirty="0"/>
              <a:t>Self-Reported Condom Use by Men at Last Higher Risk Sex in National Surveys has been Stable or Declining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0B3BE2-EE04-032F-B2FF-B4F1AE662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4</a:t>
            </a:fld>
            <a:endParaRPr lang="en-US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4BF05D3-FE20-54F2-D29D-BF9242BB42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F39AB0-D569-D3F8-5CFE-6E975A428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71" y="981074"/>
            <a:ext cx="11298630" cy="553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7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E32A3-33D6-3FE9-D9AD-05F6D6772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Condom Targets in the Global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B241A-173F-8B3A-41EE-A2E3447BE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90% of people in need of prevention services use prevention options (PrEP, PEP, condoms, NSP, OAT)</a:t>
            </a:r>
          </a:p>
          <a:p>
            <a:r>
              <a:rPr lang="en-US" dirty="0"/>
              <a:t>95% of the estimated need for condoms is available able distributed</a:t>
            </a:r>
          </a:p>
          <a:p>
            <a:r>
              <a:rPr lang="en-US" dirty="0"/>
              <a:t>80% of people use a condom at last sex with a non-regular partner</a:t>
            </a:r>
          </a:p>
        </p:txBody>
      </p:sp>
    </p:spTree>
    <p:extLst>
      <p:ext uri="{BB962C8B-B14F-4D97-AF65-F5344CB8AC3E}">
        <p14:creationId xmlns:p14="http://schemas.microsoft.com/office/powerpoint/2010/main" val="3589306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00ADC-1752-6160-7FAA-AF50D65F1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4697"/>
          </a:xfrm>
        </p:spPr>
        <p:txBody>
          <a:bodyPr>
            <a:normAutofit fontScale="90000"/>
          </a:bodyPr>
          <a:lstStyle/>
          <a:p>
            <a:r>
              <a:rPr lang="en-US" dirty="0"/>
              <a:t>Condom Needs</a:t>
            </a:r>
            <a:br>
              <a:rPr lang="en-US" dirty="0"/>
            </a:br>
            <a:r>
              <a:rPr lang="en-US" sz="3100" dirty="0"/>
              <a:t>Calculates the number of condom needed to meet coverage targets by population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A7446E-49C7-3863-78A8-E38E83E5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BA579B-CFE3-F690-D3F2-3606E5EA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3253"/>
            <a:ext cx="12192000" cy="43596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911931-A18F-EF23-B4AF-850FF5685FC0}"/>
              </a:ext>
            </a:extLst>
          </p:cNvPr>
          <p:cNvSpPr txBox="1"/>
          <p:nvPr/>
        </p:nvSpPr>
        <p:spPr>
          <a:xfrm>
            <a:off x="160774" y="6356350"/>
            <a:ext cx="1097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Figures in red and blue boxes can be change by the user. Figures in the green box are the output.</a:t>
            </a:r>
          </a:p>
        </p:txBody>
      </p:sp>
    </p:spTree>
    <p:extLst>
      <p:ext uri="{BB962C8B-B14F-4D97-AF65-F5344CB8AC3E}">
        <p14:creationId xmlns:p14="http://schemas.microsoft.com/office/powerpoint/2010/main" val="3797305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42060-4D01-E482-FCAD-140F59853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80FE0-B7A7-55E5-8055-0E61B73D3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the estimates of the number of FSW and MSM accurate?</a:t>
            </a:r>
          </a:p>
          <a:p>
            <a:r>
              <a:rPr lang="en-US" dirty="0"/>
              <a:t>Is it feasible to reach global targets considering current use and past trends?</a:t>
            </a:r>
          </a:p>
          <a:p>
            <a:r>
              <a:rPr lang="en-US" dirty="0"/>
              <a:t>Condom programs are highly cost-effective and are actually cost-saving in most situations. Any deterioration in condom availability could have serious consequences for new trend in new infections </a:t>
            </a:r>
          </a:p>
        </p:txBody>
      </p:sp>
    </p:spTree>
    <p:extLst>
      <p:ext uri="{BB962C8B-B14F-4D97-AF65-F5344CB8AC3E}">
        <p14:creationId xmlns:p14="http://schemas.microsoft.com/office/powerpoint/2010/main" val="3463739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7850</TotalTime>
  <Words>260</Words>
  <Application>Microsoft Office PowerPoint</Application>
  <PresentationFormat>Widescreen</PresentationFormat>
  <Paragraphs>25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Prevention Needs Tool Condom Targets and Assumptions</vt:lpstr>
      <vt:lpstr>Purpose</vt:lpstr>
      <vt:lpstr>Why is this important? Almost 2 billion condoms were distributed in countries in SSA in 2024</vt:lpstr>
      <vt:lpstr>Self-Reported Condom Use by Men at Last Higher Risk Sex in National Surveys has been Stable or Declining</vt:lpstr>
      <vt:lpstr>Condom Targets in the Global Strategy</vt:lpstr>
      <vt:lpstr>Condom Needs Calculates the number of condom needed to meet coverage targets by population</vt:lpstr>
      <vt:lpstr>Key Considerations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BENEDIKT, Clemens</dc:creator>
  <cp:lastModifiedBy>John Stover</cp:lastModifiedBy>
  <cp:revision>6</cp:revision>
  <dcterms:created xsi:type="dcterms:W3CDTF">2025-12-17T18:04:37Z</dcterms:created>
  <dcterms:modified xsi:type="dcterms:W3CDTF">2026-02-09T20:18:56Z</dcterms:modified>
</cp:coreProperties>
</file>